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59" r:id="rId4"/>
    <p:sldId id="257" r:id="rId5"/>
    <p:sldId id="258" r:id="rId6"/>
  </p:sldIdLst>
  <p:sldSz cx="12192000" cy="6858000"/>
  <p:notesSz cx="6858000" cy="12192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Inter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3B3"/>
    <a:srgbClr val="AAE7BE"/>
    <a:srgbClr val="82C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95CA7-F149-381D-3FCA-E9C89AE426BC}" v="777" dt="2025-10-20T16:01:33.773"/>
    <p1510:client id="{432BF082-FDFA-9731-A943-47CCC7AACE06}" v="12" dt="2025-10-20T15:44:39.696"/>
    <p1510:client id="{8D10CB83-D7EB-3AE3-D02D-B42953ECB677}" v="2" dt="2025-10-20T10:03:13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2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CA4B-971E-ABA6-8E39-8664B33A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CF32B-38C1-FD4B-B653-455E51894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F79BF-59D4-22F4-E43C-30BF1B05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BC4F-747B-498D-4F67-B68ABCDA2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76BD7-45FD-4E09-A423-8300A06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06174F-7F7E-4CE0-BB99-5D04EFFB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F9EBD0-0F2B-418F-9F4A-7779AE732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BC969-EED8-4648-A07F-7BF75751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1AFF0A-AD8A-4C1A-8197-3CF64FC0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C54B37-3180-4821-919E-0BE580C5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50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C517E-1DA4-41E9-840F-A9C9A330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8EEE0D-D61A-4B07-9874-A52A96D1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11739-DC5D-4595-B8AD-1DD92486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6B2152-E3B2-4F1A-92CF-67CDF371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127B36-2CD5-4101-A547-62DDFCFD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3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F9528C-8184-4F01-9623-13E0B1B10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BF6D1F-D928-4450-A4D9-5ED9F1095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6FF24-B760-4C9A-960F-DAC28271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ED90AE-F2ED-4412-BD88-D43EE1AD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57D01-0875-4D2F-B51A-A726E1E1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9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E5D97-0BF1-4CDA-B1B8-E829ADFBC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83C8E7-A335-4874-930E-7A2E85B19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5DE25-D30B-49E9-A635-E6E8FBC5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1CE6D2-0A28-4B84-B4AF-49869B76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A5DE0-DCCD-4F8A-B3AE-BED1505B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1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07F44-62E8-4651-A4C8-ACC88EAF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1E627A-0F5A-4FB8-9F3A-7072FA62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E0AE4-5CAA-4D19-BD25-E4935549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9BD89-AF34-4DDB-91BB-37F9C76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B5E1D-66C8-4F72-9D28-7C1356E2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2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7B2A9-B46C-494B-AC52-7936464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8FACF9-309D-43A1-8374-F3B07098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94E301-2AD6-44B2-98E6-3D5078F9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80CC51-2C6F-43CD-A1A6-DF9EA5C5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BC4A1-0354-466B-B9F5-4DC9699E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77023-C4F1-402B-88E6-C4108F0B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F1346-1FD1-4E75-B07E-9F8DAA265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64D89B-6239-4A69-B122-3302767A7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32071F-ECBC-498C-8F30-3DE10B61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854B0E-6A1D-4D59-8204-45FE4D29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424BC9-CDF8-4ED7-A540-3DE0D993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6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98C54-63B2-486F-95AD-1E85BEA8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E6B41D-A4B7-4E88-A39E-24D4A33E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042674-1B2B-4A99-8C44-AE7979961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70666A-874D-43D0-A9E7-25AF3C68C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29D19C-C801-491F-91F3-B82EBF8E6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9D99A9-2B29-4208-B15F-7A0C026B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5DD911-2E96-4C19-9C9F-F79C6A44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F60F22-9DD1-444E-B744-848BCDD9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9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AA7D1-8A88-4FE4-A8F0-5EC16C1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EFAFE4-C748-4ADE-9D9F-B4BC8706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8DADEA-6777-4A20-BA00-2600ACD9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921BDA-5CB5-49BD-AC49-C49805EB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31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D7135E-34CB-47DF-8D8E-9CE7367C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B3C9BA-046B-40CA-8139-611677B6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F240A6-D3B3-401A-B467-84DB226B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0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C2F54-8FDF-4691-BD34-F558027E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BD636-E633-480D-A9E3-B9A1EA20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A3BFAC-C647-4EF2-9C8E-13E1C144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6AB253-638D-485B-B64E-B89248EE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FBB30F-B60A-4DD6-8132-350EB550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FA6E20-7113-481D-A296-2BD6A951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2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7F482C-C74B-498E-B022-9B71C0CD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CD0CC4-AE8A-41A1-8B14-D04B2405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66E0EC-DCC7-4BC4-A6D5-EAA0E01B4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06AE04-57C1-4193-B355-E8378275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7B72F9-C98D-4238-AA3E-04B7C89B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1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44BD1-14FE-464F-B0B2-80D74EE2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t-IT" sz="133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Segnaposto contenuto 2" hidden="1">
            <a:extLst>
              <a:ext uri="{FF2B5EF4-FFF2-40B4-BE49-F238E27FC236}">
                <a16:creationId xmlns:a16="http://schemas.microsoft.com/office/drawing/2014/main" id="{58AC2C64-1450-4CD8-9E56-17B6D3BB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83772-CBE5-96E9-DC10-A592F03F6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A5BB46C-954F-FD04-FD0A-BEBD1AE4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416C5-EE41-C34E-7A03-C3486C6F5FDE}"/>
              </a:ext>
            </a:extLst>
          </p:cNvPr>
          <p:cNvSpPr txBox="1"/>
          <p:nvPr/>
        </p:nvSpPr>
        <p:spPr>
          <a:xfrm>
            <a:off x="153475" y="6216408"/>
            <a:ext cx="717761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i="1">
                <a:solidFill>
                  <a:schemeClr val="bg1"/>
                </a:solidFill>
                <a:latin typeface="Inter"/>
                <a:ea typeface="+mn-lt"/>
                <a:cs typeface="+mn-lt"/>
              </a:rPr>
              <a:t>"At </a:t>
            </a:r>
            <a:r>
              <a:rPr lang="en-GB" sz="1100" i="1" err="1">
                <a:solidFill>
                  <a:schemeClr val="bg1"/>
                </a:solidFill>
                <a:latin typeface="Inter"/>
                <a:ea typeface="+mn-lt"/>
                <a:cs typeface="+mn-lt"/>
              </a:rPr>
              <a:t>Wirex</a:t>
            </a:r>
            <a:r>
              <a:rPr lang="en-GB" sz="1100" i="1">
                <a:solidFill>
                  <a:schemeClr val="bg1"/>
                </a:solidFill>
                <a:latin typeface="Inter"/>
                <a:ea typeface="+mn-lt"/>
                <a:cs typeface="+mn-lt"/>
              </a:rPr>
              <a:t>, we’ve spent over a decade bridging traditional finance and blockchain: making stablecoins usable, trusted, and real." - </a:t>
            </a:r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Dmitry </a:t>
            </a:r>
            <a:r>
              <a:rPr lang="en-GB" sz="1100" err="1">
                <a:solidFill>
                  <a:schemeClr val="bg1"/>
                </a:solidFill>
                <a:ea typeface="+mn-lt"/>
                <a:cs typeface="+mn-lt"/>
              </a:rPr>
              <a:t>Lazarichev</a:t>
            </a:r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, Co-Founder &amp; CEO, </a:t>
            </a:r>
            <a:r>
              <a:rPr lang="en-GB" sz="1100" err="1">
                <a:solidFill>
                  <a:schemeClr val="bg1"/>
                </a:solidFill>
                <a:ea typeface="+mn-lt"/>
                <a:cs typeface="+mn-lt"/>
              </a:rPr>
              <a:t>Wirex</a:t>
            </a:r>
            <a:endParaRPr lang="en-US" sz="1100" i="1" err="1">
              <a:solidFill>
                <a:schemeClr val="bg1"/>
              </a:solidFill>
              <a:latin typeface="Inter"/>
              <a:ea typeface="Inter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71673A-10E2-D029-C21B-BEC0E933D85D}"/>
              </a:ext>
            </a:extLst>
          </p:cNvPr>
          <p:cNvSpPr txBox="1"/>
          <p:nvPr/>
        </p:nvSpPr>
        <p:spPr>
          <a:xfrm>
            <a:off x="3424908" y="368374"/>
            <a:ext cx="870592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>
                <a:solidFill>
                  <a:srgbClr val="9DE3B3"/>
                </a:solidFill>
                <a:latin typeface="Inter"/>
                <a:ea typeface="Inter"/>
                <a:cs typeface="Arial"/>
              </a:rPr>
              <a:t>Our infrastructure:</a:t>
            </a:r>
            <a:r>
              <a:rPr lang="en-GB" sz="2200">
                <a:solidFill>
                  <a:srgbClr val="82CA93"/>
                </a:solidFill>
                <a:latin typeface="Inter"/>
                <a:ea typeface="Inter"/>
                <a:cs typeface="Arial"/>
              </a:rPr>
              <a:t> </a:t>
            </a:r>
            <a:r>
              <a:rPr lang="en-GB" sz="2200">
                <a:solidFill>
                  <a:schemeClr val="bg1"/>
                </a:solidFill>
                <a:latin typeface="Inter"/>
                <a:ea typeface="Inter"/>
                <a:cs typeface="Arial"/>
              </a:rPr>
              <a:t>Built for Global Scalability and Compliance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B80B0-4DCD-9CC4-D8FF-AA8663B991B1}"/>
              </a:ext>
            </a:extLst>
          </p:cNvPr>
          <p:cNvSpPr txBox="1"/>
          <p:nvPr/>
        </p:nvSpPr>
        <p:spPr>
          <a:xfrm>
            <a:off x="4915243" y="4420972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819510-0589-0444-C814-EEE1EC04D436}"/>
              </a:ext>
            </a:extLst>
          </p:cNvPr>
          <p:cNvSpPr txBox="1"/>
          <p:nvPr/>
        </p:nvSpPr>
        <p:spPr>
          <a:xfrm>
            <a:off x="3425981" y="1010683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Inter"/>
                <a:ea typeface="Inter"/>
              </a:rPr>
              <a:t>Customer-facing products </a:t>
            </a:r>
            <a:endParaRPr lang="en-US" sz="1400">
              <a:solidFill>
                <a:schemeClr val="bg1"/>
              </a:solidFill>
              <a:latin typeface="Inter"/>
              <a:ea typeface="Inter"/>
              <a:cs typeface="Arial"/>
            </a:endParaRPr>
          </a:p>
          <a:p>
            <a:r>
              <a:rPr lang="en-GB" sz="1400" b="1">
                <a:solidFill>
                  <a:schemeClr val="bg1"/>
                </a:solidFill>
                <a:latin typeface="Inter"/>
                <a:ea typeface="Inter"/>
              </a:rPr>
              <a:t>and services</a:t>
            </a: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ACCD6B-0B57-3133-8948-3C8ADFE0C2FE}"/>
              </a:ext>
            </a:extLst>
          </p:cNvPr>
          <p:cNvSpPr txBox="1"/>
          <p:nvPr/>
        </p:nvSpPr>
        <p:spPr>
          <a:xfrm>
            <a:off x="3425981" y="1560769"/>
            <a:ext cx="2743199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 err="1">
                <a:solidFill>
                  <a:srgbClr val="9DE3B3"/>
                </a:solidFill>
                <a:latin typeface="Inter"/>
                <a:ea typeface="Inter"/>
              </a:rPr>
              <a:t>Wirex</a:t>
            </a:r>
            <a:r>
              <a:rPr lang="en-GB" sz="1400" b="1" dirty="0">
                <a:solidFill>
                  <a:srgbClr val="9DE3B3"/>
                </a:solidFill>
                <a:latin typeface="Inter"/>
                <a:ea typeface="Inter"/>
              </a:rPr>
              <a:t> infrastructure</a:t>
            </a:r>
            <a:br>
              <a:rPr lang="en-GB" sz="1200" b="1" dirty="0">
                <a:latin typeface="Inter"/>
                <a:ea typeface="Inter"/>
              </a:rPr>
            </a:br>
            <a:r>
              <a:rPr lang="en-GB" sz="1050" b="1" dirty="0">
                <a:solidFill>
                  <a:srgbClr val="9DE3B3"/>
                </a:solidFill>
                <a:latin typeface="Inter"/>
                <a:ea typeface="Inter"/>
              </a:rPr>
              <a:t>Innovated in-house </a:t>
            </a:r>
            <a:endParaRPr lang="en-GB" sz="1050" dirty="0">
              <a:solidFill>
                <a:srgbClr val="9DE3B3"/>
              </a:solidFill>
              <a:latin typeface="Inter"/>
              <a:ea typeface="Inter"/>
            </a:endParaRPr>
          </a:p>
          <a:p>
            <a:r>
              <a:rPr lang="en-GB" sz="1050" b="1" dirty="0">
                <a:solidFill>
                  <a:srgbClr val="9DE3B3"/>
                </a:solidFill>
                <a:latin typeface="Inter"/>
                <a:ea typeface="Inter"/>
              </a:rPr>
              <a:t>advanced layer</a:t>
            </a:r>
            <a:endParaRPr lang="en-GB" sz="1050" dirty="0">
              <a:solidFill>
                <a:srgbClr val="9DE3B3"/>
              </a:solidFill>
              <a:latin typeface="Inter"/>
              <a:ea typeface="Inter"/>
            </a:endParaRPr>
          </a:p>
          <a:p>
            <a:endParaRPr lang="en-GB" sz="1600" b="1">
              <a:latin typeface="Inter"/>
              <a:ea typeface="Inter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EDB9878-8858-BCA9-4954-F257F0112942}"/>
              </a:ext>
            </a:extLst>
          </p:cNvPr>
          <p:cNvSpPr txBox="1"/>
          <p:nvPr/>
        </p:nvSpPr>
        <p:spPr>
          <a:xfrm>
            <a:off x="3541790" y="2199327"/>
            <a:ext cx="2089112" cy="845681"/>
          </a:xfrm>
          <a:prstGeom prst="rect">
            <a:avLst/>
          </a:prstGeom>
          <a:noFill/>
        </p:spPr>
        <p:txBody>
          <a:bodyPr rot="0" spcFirstLastPara="0" vert="horz" wrap="square" lIns="0" tIns="30480" rIns="0" bIns="3048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533"/>
              </a:spcAft>
              <a:buClr>
                <a:srgbClr val="01B15A"/>
              </a:buClr>
            </a:pPr>
            <a:r>
              <a:rPr lang="en-GB" sz="1400" b="1" kern="0" spc="-50">
                <a:solidFill>
                  <a:schemeClr val="bg1"/>
                </a:solidFill>
                <a:latin typeface="Inter"/>
                <a:ea typeface="Inter"/>
              </a:rPr>
              <a:t>Enablers</a:t>
            </a:r>
            <a:br>
              <a:rPr lang="en-GB" sz="1600" b="1" kern="0" spc="-50">
                <a:solidFill>
                  <a:schemeClr val="bg1"/>
                </a:solidFill>
                <a:latin typeface="Inter"/>
                <a:ea typeface="Inter"/>
              </a:rPr>
            </a:br>
            <a:r>
              <a:rPr lang="en-GB" sz="1050" b="1" kern="0" spc="-50">
                <a:solidFill>
                  <a:schemeClr val="bg1"/>
                </a:solidFill>
                <a:latin typeface="Inter"/>
                <a:ea typeface="Inter"/>
              </a:rPr>
              <a:t>Core payment rails and partnerships that facilitate the movement of money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1E24D792-B5FF-FC64-08EE-AE55328068CD}"/>
              </a:ext>
            </a:extLst>
          </p:cNvPr>
          <p:cNvSpPr/>
          <p:nvPr/>
        </p:nvSpPr>
        <p:spPr>
          <a:xfrm>
            <a:off x="314083" y="1897851"/>
            <a:ext cx="3107845" cy="1085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365"/>
              </a:lnSpc>
            </a:pPr>
            <a:r>
              <a:rPr lang="en-US" sz="3750" b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Wirex at a </a:t>
            </a:r>
            <a:endParaRPr lang="en-US" b="1">
              <a:latin typeface="Inter"/>
              <a:ea typeface="Inter"/>
            </a:endParaRPr>
          </a:p>
          <a:p>
            <a:pPr algn="l">
              <a:lnSpc>
                <a:spcPts val="4365"/>
              </a:lnSpc>
              <a:buNone/>
            </a:pPr>
            <a:r>
              <a:rPr lang="en-US" sz="3750" b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Glance:</a:t>
            </a:r>
            <a:endParaRPr lang="en-US">
              <a:cs typeface="Arial"/>
            </a:endParaRPr>
          </a:p>
          <a:p>
            <a:r>
              <a:rPr lang="en-US">
                <a:solidFill>
                  <a:srgbClr val="FFFFFF"/>
                </a:solidFill>
                <a:latin typeface="Inter"/>
                <a:ea typeface="Inter"/>
                <a:cs typeface="Arial"/>
              </a:rPr>
              <a:t>Powering Stablecoin </a:t>
            </a:r>
            <a:br>
              <a:rPr lang="en-US">
                <a:latin typeface="Inter"/>
                <a:ea typeface="Inter"/>
                <a:cs typeface="Arial"/>
              </a:rPr>
            </a:br>
            <a:r>
              <a:rPr lang="en-US">
                <a:solidFill>
                  <a:srgbClr val="FFFFFF"/>
                </a:solidFill>
                <a:latin typeface="Inter"/>
                <a:ea typeface="Inter"/>
                <a:cs typeface="Arial"/>
              </a:rPr>
              <a:t>payments in Europe</a:t>
            </a:r>
            <a:endParaRPr lang="en-US" sz="3750" b="1">
              <a:solidFill>
                <a:srgbClr val="FFFFFF"/>
              </a:solidFill>
              <a:latin typeface="Inter"/>
              <a:ea typeface="Inte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42299-2F0E-181B-B24A-BCD904F1DFDB}"/>
              </a:ext>
            </a:extLst>
          </p:cNvPr>
          <p:cNvSpPr txBox="1"/>
          <p:nvPr/>
        </p:nvSpPr>
        <p:spPr>
          <a:xfrm>
            <a:off x="1" y="4254816"/>
            <a:ext cx="2547566" cy="1287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43205" lvl="1">
              <a:spcBef>
                <a:spcPts val="520"/>
              </a:spcBef>
            </a:pP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✓ </a:t>
            </a:r>
            <a:r>
              <a:rPr lang="en-US" sz="1100">
                <a:solidFill>
                  <a:srgbClr val="9DE3B3"/>
                </a:solidFill>
                <a:latin typeface="Inter"/>
                <a:ea typeface="Inter"/>
              </a:rPr>
              <a:t>Founded 2014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 - over 11 years of payments innovation</a:t>
            </a:r>
            <a:endParaRPr lang="en-US" sz="1100">
              <a:latin typeface="Inter"/>
              <a:ea typeface="Inter"/>
            </a:endParaRPr>
          </a:p>
          <a:p>
            <a:pPr marL="243205" lvl="1">
              <a:spcBef>
                <a:spcPts val="732"/>
              </a:spcBef>
            </a:pP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✓ </a:t>
            </a:r>
            <a:r>
              <a:rPr lang="en-US" sz="1100">
                <a:solidFill>
                  <a:srgbClr val="9DE3B3"/>
                </a:solidFill>
                <a:latin typeface="Inter"/>
                <a:ea typeface="Inter"/>
              </a:rPr>
              <a:t>6+ million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 users in </a:t>
            </a:r>
            <a:r>
              <a:rPr lang="en-US" sz="1100">
                <a:solidFill>
                  <a:srgbClr val="9DE3B3"/>
                </a:solidFill>
                <a:latin typeface="Inter"/>
                <a:ea typeface="Inter"/>
              </a:rPr>
              <a:t>130+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countries</a:t>
            </a:r>
            <a:endParaRPr lang="en-GB" sz="1100">
              <a:solidFill>
                <a:srgbClr val="000000"/>
              </a:solidFill>
              <a:latin typeface="Inter"/>
              <a:ea typeface="Inter"/>
              <a:cs typeface="Arial"/>
            </a:endParaRPr>
          </a:p>
          <a:p>
            <a:pPr marL="243205" lvl="1">
              <a:spcBef>
                <a:spcPts val="732"/>
              </a:spcBef>
            </a:pP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✓ Top EU markets: </a:t>
            </a:r>
            <a:r>
              <a:rPr lang="en-US" sz="1100">
                <a:solidFill>
                  <a:srgbClr val="9DE3B3"/>
                </a:solidFill>
                <a:latin typeface="Inter"/>
                <a:ea typeface="Inter"/>
              </a:rPr>
              <a:t>UK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,</a:t>
            </a:r>
            <a:r>
              <a:rPr lang="en-US" sz="1100">
                <a:solidFill>
                  <a:srgbClr val="9DE3B3"/>
                </a:solidFill>
                <a:latin typeface="Inter"/>
                <a:ea typeface="Inter"/>
              </a:rPr>
              <a:t> Italy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</a:rPr>
              <a:t>, France, Germany</a:t>
            </a:r>
            <a:endParaRPr lang="en-US" sz="1100">
              <a:cs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A8CBD63-969B-B977-9FD2-A5A2E65980E7}"/>
              </a:ext>
            </a:extLst>
          </p:cNvPr>
          <p:cNvSpPr/>
          <p:nvPr/>
        </p:nvSpPr>
        <p:spPr>
          <a:xfrm>
            <a:off x="6123010" y="1018047"/>
            <a:ext cx="5792609" cy="1179984"/>
          </a:xfrm>
          <a:prstGeom prst="roundRect">
            <a:avLst>
              <a:gd name="adj" fmla="val 6432"/>
            </a:avLst>
          </a:prstGeom>
          <a:solidFill>
            <a:srgbClr val="9EE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68000" rtlCol="0" anchor="b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br>
              <a:rPr lang="en-GB" sz="800" b="1">
                <a:solidFill>
                  <a:srgbClr val="0A3F42"/>
                </a:solidFill>
                <a:latin typeface="Inter"/>
                <a:ea typeface="Inter"/>
              </a:rPr>
            </a:br>
            <a:br>
              <a:rPr lang="en-GB" sz="800" b="1">
                <a:latin typeface="Inter"/>
                <a:ea typeface="Inter"/>
              </a:rPr>
            </a:br>
            <a:br>
              <a:rPr lang="en-GB" sz="800" b="1">
                <a:latin typeface="Inter"/>
                <a:ea typeface="Inter"/>
              </a:rPr>
            </a:br>
            <a:r>
              <a:rPr lang="en-GB" sz="800" b="1">
                <a:solidFill>
                  <a:srgbClr val="0A3F42"/>
                </a:solidFill>
                <a:latin typeface="Inter"/>
                <a:ea typeface="Inter"/>
              </a:rPr>
              <a:t> </a:t>
            </a:r>
            <a:endParaRPr lang="en-US"/>
          </a:p>
          <a:p>
            <a:pPr algn="ctr">
              <a:lnSpc>
                <a:spcPts val="1500"/>
              </a:lnSpc>
            </a:pPr>
            <a:endParaRPr lang="en-GB" sz="800" b="1">
              <a:solidFill>
                <a:srgbClr val="0A3F42"/>
              </a:solidFill>
              <a:latin typeface="Inter"/>
              <a:ea typeface="Inter"/>
            </a:endParaRPr>
          </a:p>
          <a:p>
            <a:pPr algn="ctr"/>
            <a:br>
              <a:rPr lang="en-GB" sz="800" b="1">
                <a:solidFill>
                  <a:srgbClr val="0A3F42"/>
                </a:solidFill>
                <a:latin typeface="Inter"/>
                <a:ea typeface="Inter"/>
              </a:rPr>
            </a:br>
            <a:r>
              <a:rPr lang="en-GB" sz="800" b="1">
                <a:solidFill>
                  <a:srgbClr val="0A3F42"/>
                </a:solidFill>
                <a:latin typeface="Inter"/>
                <a:ea typeface="Inter"/>
              </a:rPr>
              <a:t>WIREX IN-HOUSE INFRASTRUCTURE</a:t>
            </a:r>
            <a:endParaRPr lang="en-GB">
              <a:cs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1FD85C-77CD-06D5-0E3E-996FFED37EBA}"/>
              </a:ext>
            </a:extLst>
          </p:cNvPr>
          <p:cNvSpPr/>
          <p:nvPr/>
        </p:nvSpPr>
        <p:spPr>
          <a:xfrm>
            <a:off x="6437350" y="1056631"/>
            <a:ext cx="5295699" cy="723818"/>
          </a:xfrm>
          <a:prstGeom prst="roundRect">
            <a:avLst/>
          </a:prstGeom>
          <a:solidFill>
            <a:srgbClr val="212323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1">
                <a:solidFill>
                  <a:srgbClr val="F5F6F5"/>
                </a:solidFill>
                <a:latin typeface="Inter" panose="02000503000000020004" pitchFamily="2" charset="0"/>
                <a:ea typeface="Inter" panose="02000503000000020004" pitchFamily="2" charset="0"/>
              </a:rPr>
              <a:t>Crypto, Payments &amp; Banking products</a:t>
            </a:r>
            <a:endParaRPr lang="en-GB" sz="800">
              <a:solidFill>
                <a:srgbClr val="F5F6F5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426730-BB4C-D5E0-94F4-3A2530C00619}"/>
              </a:ext>
            </a:extLst>
          </p:cNvPr>
          <p:cNvGrpSpPr/>
          <p:nvPr/>
        </p:nvGrpSpPr>
        <p:grpSpPr>
          <a:xfrm>
            <a:off x="6883319" y="1195548"/>
            <a:ext cx="4398032" cy="225939"/>
            <a:chOff x="4121784" y="2261205"/>
            <a:chExt cx="9544788" cy="51937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6A8A419-A230-1A74-4D2B-DA68532308C2}"/>
                </a:ext>
              </a:extLst>
            </p:cNvPr>
            <p:cNvGrpSpPr/>
            <p:nvPr/>
          </p:nvGrpSpPr>
          <p:grpSpPr>
            <a:xfrm>
              <a:off x="7732584" y="2274147"/>
              <a:ext cx="493494" cy="493494"/>
              <a:chOff x="7732584" y="2274147"/>
              <a:chExt cx="493494" cy="49349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F04E08E7-9507-70D9-80BE-DC67516F7689}"/>
                  </a:ext>
                </a:extLst>
              </p:cNvPr>
              <p:cNvSpPr/>
              <p:nvPr/>
            </p:nvSpPr>
            <p:spPr>
              <a:xfrm>
                <a:off x="7732584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47" name="Graphic 6">
                <a:extLst>
                  <a:ext uri="{FF2B5EF4-FFF2-40B4-BE49-F238E27FC236}">
                    <a16:creationId xmlns:a16="http://schemas.microsoft.com/office/drawing/2014/main" id="{1EC35635-9166-BDFC-9BED-83F7F094F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3737"/>
              <a:stretch>
                <a:fillRect/>
              </a:stretch>
            </p:blipFill>
            <p:spPr>
              <a:xfrm>
                <a:off x="7750731" y="2302973"/>
                <a:ext cx="457200" cy="435842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CA466D-1E83-9DC4-65F6-053D227FD34C}"/>
                </a:ext>
              </a:extLst>
            </p:cNvPr>
            <p:cNvGrpSpPr/>
            <p:nvPr/>
          </p:nvGrpSpPr>
          <p:grpSpPr>
            <a:xfrm>
              <a:off x="5927184" y="2274147"/>
              <a:ext cx="493494" cy="493494"/>
              <a:chOff x="5927184" y="2274147"/>
              <a:chExt cx="493494" cy="493494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59829C5-3455-E2D4-8B00-4D8C284B6FC9}"/>
                  </a:ext>
                </a:extLst>
              </p:cNvPr>
              <p:cNvSpPr/>
              <p:nvPr/>
            </p:nvSpPr>
            <p:spPr>
              <a:xfrm>
                <a:off x="5927184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45" name="Graphic 14">
                <a:extLst>
                  <a:ext uri="{FF2B5EF4-FFF2-40B4-BE49-F238E27FC236}">
                    <a16:creationId xmlns:a16="http://schemas.microsoft.com/office/drawing/2014/main" id="{7C96508F-B2C2-8521-889B-3A535B4FE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0625" b="28202"/>
              <a:stretch>
                <a:fillRect/>
              </a:stretch>
            </p:blipFill>
            <p:spPr>
              <a:xfrm>
                <a:off x="5936473" y="2339819"/>
                <a:ext cx="474916" cy="362151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967B50-5CE3-1609-B4CA-E6E112F02F87}"/>
                </a:ext>
              </a:extLst>
            </p:cNvPr>
            <p:cNvGrpSpPr/>
            <p:nvPr/>
          </p:nvGrpSpPr>
          <p:grpSpPr>
            <a:xfrm>
              <a:off x="4121784" y="2274147"/>
              <a:ext cx="493494" cy="493494"/>
              <a:chOff x="4121784" y="2274147"/>
              <a:chExt cx="493494" cy="493494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1514B65-39B1-695B-D191-0A13D839F098}"/>
                  </a:ext>
                </a:extLst>
              </p:cNvPr>
              <p:cNvSpPr/>
              <p:nvPr/>
            </p:nvSpPr>
            <p:spPr>
              <a:xfrm>
                <a:off x="4121784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43" name="Graphic 47">
                <a:extLst>
                  <a:ext uri="{FF2B5EF4-FFF2-40B4-BE49-F238E27FC236}">
                    <a16:creationId xmlns:a16="http://schemas.microsoft.com/office/drawing/2014/main" id="{188E013F-7EDE-FA88-EEF5-1020EE5DC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b="18856"/>
              <a:stretch>
                <a:fillRect/>
              </a:stretch>
            </p:blipFill>
            <p:spPr>
              <a:xfrm>
                <a:off x="4166042" y="2315510"/>
                <a:ext cx="404979" cy="410769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F3767A-28C8-AEF0-A35E-0A396D74AB09}"/>
                </a:ext>
              </a:extLst>
            </p:cNvPr>
            <p:cNvGrpSpPr/>
            <p:nvPr/>
          </p:nvGrpSpPr>
          <p:grpSpPr>
            <a:xfrm>
              <a:off x="9537984" y="2267339"/>
              <a:ext cx="493494" cy="507111"/>
              <a:chOff x="9537984" y="2267339"/>
              <a:chExt cx="493494" cy="507111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90F0EF5-DF2B-6A9A-86C9-FF62FD162869}"/>
                  </a:ext>
                </a:extLst>
              </p:cNvPr>
              <p:cNvSpPr/>
              <p:nvPr/>
            </p:nvSpPr>
            <p:spPr>
              <a:xfrm>
                <a:off x="9537984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41" name="Graphic 50">
                <a:extLst>
                  <a:ext uri="{FF2B5EF4-FFF2-40B4-BE49-F238E27FC236}">
                    <a16:creationId xmlns:a16="http://schemas.microsoft.com/office/drawing/2014/main" id="{DFAA6D70-5E0F-EA63-C1DB-FB84F8531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1887" y="2267339"/>
                <a:ext cx="405689" cy="507111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62102B-A98D-92B7-5D68-1D1A3AD8DEBC}"/>
                </a:ext>
              </a:extLst>
            </p:cNvPr>
            <p:cNvGrpSpPr/>
            <p:nvPr/>
          </p:nvGrpSpPr>
          <p:grpSpPr>
            <a:xfrm>
              <a:off x="11343384" y="2274147"/>
              <a:ext cx="493494" cy="493494"/>
              <a:chOff x="11343384" y="2274147"/>
              <a:chExt cx="493494" cy="493494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704F5C5-1118-F510-8CCA-5D9C25D4E88E}"/>
                  </a:ext>
                </a:extLst>
              </p:cNvPr>
              <p:cNvSpPr/>
              <p:nvPr/>
            </p:nvSpPr>
            <p:spPr>
              <a:xfrm>
                <a:off x="11343384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39" name="Graphic 53">
                <a:extLst>
                  <a:ext uri="{FF2B5EF4-FFF2-40B4-BE49-F238E27FC236}">
                    <a16:creationId xmlns:a16="http://schemas.microsoft.com/office/drawing/2014/main" id="{66105523-4824-BB58-A67E-D8CBA3F29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b="19528"/>
              <a:stretch>
                <a:fillRect/>
              </a:stretch>
            </p:blipFill>
            <p:spPr>
              <a:xfrm>
                <a:off x="11353974" y="2283344"/>
                <a:ext cx="472314" cy="4751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7A0F67-F720-1584-0603-D0E3764AC9D7}"/>
                </a:ext>
              </a:extLst>
            </p:cNvPr>
            <p:cNvGrpSpPr/>
            <p:nvPr/>
          </p:nvGrpSpPr>
          <p:grpSpPr>
            <a:xfrm>
              <a:off x="13148782" y="2261205"/>
              <a:ext cx="517790" cy="519378"/>
              <a:chOff x="13148782" y="2261205"/>
              <a:chExt cx="517790" cy="51937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577F30B-A5E1-685B-CDC9-D1D793C1248B}"/>
                  </a:ext>
                </a:extLst>
              </p:cNvPr>
              <p:cNvSpPr/>
              <p:nvPr/>
            </p:nvSpPr>
            <p:spPr>
              <a:xfrm>
                <a:off x="13160930" y="2274147"/>
                <a:ext cx="493494" cy="493494"/>
              </a:xfrm>
              <a:prstGeom prst="roundRect">
                <a:avLst/>
              </a:prstGeom>
              <a:solidFill>
                <a:srgbClr val="9EE4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pic>
            <p:nvPicPr>
              <p:cNvPr id="37" name="Graphic 56">
                <a:extLst>
                  <a:ext uri="{FF2B5EF4-FFF2-40B4-BE49-F238E27FC236}">
                    <a16:creationId xmlns:a16="http://schemas.microsoft.com/office/drawing/2014/main" id="{03391CD8-F222-B82F-26C9-0E2977133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b="18269"/>
              <a:stretch>
                <a:fillRect/>
              </a:stretch>
            </p:blipFill>
            <p:spPr>
              <a:xfrm>
                <a:off x="13148782" y="2261205"/>
                <a:ext cx="517790" cy="519378"/>
              </a:xfrm>
              <a:prstGeom prst="rect">
                <a:avLst/>
              </a:prstGeom>
            </p:spPr>
          </p:pic>
        </p:grpSp>
      </p:grpSp>
      <p:sp>
        <p:nvSpPr>
          <p:cNvPr id="48" name="Text 17">
            <a:extLst>
              <a:ext uri="{FF2B5EF4-FFF2-40B4-BE49-F238E27FC236}">
                <a16:creationId xmlns:a16="http://schemas.microsoft.com/office/drawing/2014/main" id="{EF80DD24-AB8C-4D5F-A5FC-B255F1C1CC76}"/>
              </a:ext>
            </a:extLst>
          </p:cNvPr>
          <p:cNvSpPr/>
          <p:nvPr/>
        </p:nvSpPr>
        <p:spPr>
          <a:xfrm>
            <a:off x="6110917" y="2318989"/>
            <a:ext cx="1380567" cy="507349"/>
          </a:xfrm>
          <a:prstGeom prst="roundRect">
            <a:avLst/>
          </a:prstGeom>
          <a:solidFill>
            <a:srgbClr val="8D8E8E"/>
          </a:solidFill>
          <a:ln w="19050">
            <a:noFill/>
          </a:ln>
        </p:spPr>
        <p:txBody>
          <a:bodyPr wrap="square" lIns="120000" tIns="48000" rIns="48000" bIns="48000" rtlCol="0" anchor="ctr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sz="900" b="1">
                <a:solidFill>
                  <a:schemeClr val="bg1"/>
                </a:solidFill>
                <a:latin typeface="Inter"/>
                <a:ea typeface="Inter"/>
              </a:rPr>
              <a:t>Local clearing </a:t>
            </a:r>
          </a:p>
          <a:p>
            <a:pPr algn="ctr">
              <a:lnSpc>
                <a:spcPts val="1500"/>
              </a:lnSpc>
            </a:pPr>
            <a:r>
              <a:rPr lang="en-GB" sz="900" b="1">
                <a:solidFill>
                  <a:schemeClr val="bg1"/>
                </a:solidFill>
                <a:latin typeface="Inter"/>
                <a:ea typeface="Inter"/>
              </a:rPr>
              <a:t>(ACH, SEPA, FPS)</a:t>
            </a:r>
          </a:p>
        </p:txBody>
      </p:sp>
      <p:sp>
        <p:nvSpPr>
          <p:cNvPr id="49" name="Text 17">
            <a:extLst>
              <a:ext uri="{FF2B5EF4-FFF2-40B4-BE49-F238E27FC236}">
                <a16:creationId xmlns:a16="http://schemas.microsoft.com/office/drawing/2014/main" id="{5F0CC9EA-B334-7F4D-FE7B-AF5996576CA2}"/>
              </a:ext>
            </a:extLst>
          </p:cNvPr>
          <p:cNvSpPr/>
          <p:nvPr/>
        </p:nvSpPr>
        <p:spPr>
          <a:xfrm>
            <a:off x="7656368" y="2318113"/>
            <a:ext cx="1271671" cy="501182"/>
          </a:xfrm>
          <a:prstGeom prst="roundRect">
            <a:avLst/>
          </a:prstGeom>
          <a:solidFill>
            <a:srgbClr val="8D8E8E"/>
          </a:solidFill>
          <a:ln w="19050">
            <a:noFill/>
          </a:ln>
        </p:spPr>
        <p:txBody>
          <a:bodyPr wrap="square" lIns="120000" tIns="48000" rIns="48000" bIns="48000" rtlCol="0" anchor="t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67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Card issuing</a:t>
            </a:r>
            <a:endParaRPr lang="en-US" sz="1067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50" name="Picture 49" descr="Visa Logo PNG Image - PurePNG | Free transparent CC0 PNG Image Library">
            <a:extLst>
              <a:ext uri="{FF2B5EF4-FFF2-40B4-BE49-F238E27FC236}">
                <a16:creationId xmlns:a16="http://schemas.microsoft.com/office/drawing/2014/main" id="{7EA721A7-DFAE-D380-9FBC-B581A4EE14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1575" y="2566020"/>
            <a:ext cx="476250" cy="190500"/>
          </a:xfrm>
          <a:prstGeom prst="rect">
            <a:avLst/>
          </a:prstGeom>
        </p:spPr>
      </p:pic>
      <p:pic>
        <p:nvPicPr>
          <p:cNvPr id="51" name="Graphic 42">
            <a:extLst>
              <a:ext uri="{FF2B5EF4-FFF2-40B4-BE49-F238E27FC236}">
                <a16:creationId xmlns:a16="http://schemas.microsoft.com/office/drawing/2014/main" id="{03A4914A-7553-7856-07FC-2C674D9122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24413" y="2568892"/>
            <a:ext cx="299283" cy="232476"/>
          </a:xfrm>
          <a:prstGeom prst="rect">
            <a:avLst/>
          </a:prstGeom>
        </p:spPr>
      </p:pic>
      <p:sp>
        <p:nvSpPr>
          <p:cNvPr id="52" name="Text 17">
            <a:extLst>
              <a:ext uri="{FF2B5EF4-FFF2-40B4-BE49-F238E27FC236}">
                <a16:creationId xmlns:a16="http://schemas.microsoft.com/office/drawing/2014/main" id="{BE728184-7966-0E42-2BB6-1BBF9C9BA582}"/>
              </a:ext>
            </a:extLst>
          </p:cNvPr>
          <p:cNvSpPr/>
          <p:nvPr/>
        </p:nvSpPr>
        <p:spPr>
          <a:xfrm>
            <a:off x="9081941" y="2312382"/>
            <a:ext cx="1334694" cy="512642"/>
          </a:xfrm>
          <a:prstGeom prst="roundRect">
            <a:avLst/>
          </a:prstGeom>
          <a:solidFill>
            <a:srgbClr val="8D8E8E"/>
          </a:solidFill>
          <a:ln w="19050">
            <a:noFill/>
          </a:ln>
        </p:spPr>
        <p:txBody>
          <a:bodyPr wrap="square" lIns="120000" tIns="48000" rIns="48000" bIns="48000" rtlCol="0" anchor="ctr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1">
                <a:solidFill>
                  <a:schemeClr val="bg1"/>
                </a:solidFill>
                <a:latin typeface="Inter"/>
                <a:ea typeface="Inter"/>
              </a:rPr>
              <a:t>OCT (Visa Direct, Money Sen</a:t>
            </a:r>
            <a:r>
              <a:rPr lang="en-GB" sz="1050" b="1">
                <a:solidFill>
                  <a:schemeClr val="bg1"/>
                </a:solidFill>
                <a:latin typeface="Inter"/>
                <a:ea typeface="Inter"/>
              </a:rPr>
              <a:t>d)</a:t>
            </a:r>
            <a:endParaRPr lang="en-US" sz="1050">
              <a:solidFill>
                <a:schemeClr val="bg1"/>
              </a:solidFill>
              <a:latin typeface="Inter"/>
              <a:ea typeface="Inter"/>
            </a:endParaRPr>
          </a:p>
        </p:txBody>
      </p:sp>
      <p:sp>
        <p:nvSpPr>
          <p:cNvPr id="53" name="Text 17">
            <a:extLst>
              <a:ext uri="{FF2B5EF4-FFF2-40B4-BE49-F238E27FC236}">
                <a16:creationId xmlns:a16="http://schemas.microsoft.com/office/drawing/2014/main" id="{A176389B-DFE6-5E93-7783-8D078BFA3779}"/>
              </a:ext>
            </a:extLst>
          </p:cNvPr>
          <p:cNvSpPr/>
          <p:nvPr/>
        </p:nvSpPr>
        <p:spPr>
          <a:xfrm>
            <a:off x="10610640" y="2312383"/>
            <a:ext cx="1311778" cy="518373"/>
          </a:xfrm>
          <a:prstGeom prst="roundRect">
            <a:avLst/>
          </a:prstGeom>
          <a:solidFill>
            <a:srgbClr val="8D8E8E"/>
          </a:solidFill>
          <a:ln w="19050">
            <a:noFill/>
          </a:ln>
        </p:spPr>
        <p:txBody>
          <a:bodyPr wrap="square" lIns="120000" tIns="48000" rIns="48000" bIns="48000" rtlCol="0" anchor="t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67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Digital Wallets</a:t>
            </a:r>
            <a:endParaRPr lang="en-US" sz="1067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54" name="Picture 53" descr="Apple Pay Logo and symbol, meaning, history, PNG, brand">
            <a:extLst>
              <a:ext uri="{FF2B5EF4-FFF2-40B4-BE49-F238E27FC236}">
                <a16:creationId xmlns:a16="http://schemas.microsoft.com/office/drawing/2014/main" id="{0DB81412-F8C3-C1DB-92C5-110063D92C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05849" y="2546076"/>
            <a:ext cx="485775" cy="276225"/>
          </a:xfrm>
          <a:prstGeom prst="rect">
            <a:avLst/>
          </a:prstGeom>
        </p:spPr>
      </p:pic>
      <p:pic>
        <p:nvPicPr>
          <p:cNvPr id="55" name="Picture 54" descr="Google Pay | Mastercard Australia">
            <a:extLst>
              <a:ext uri="{FF2B5EF4-FFF2-40B4-BE49-F238E27FC236}">
                <a16:creationId xmlns:a16="http://schemas.microsoft.com/office/drawing/2014/main" id="{D6505A1D-8610-F08A-1E8A-E36B5373FF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69256" y="2568921"/>
            <a:ext cx="504825" cy="219075"/>
          </a:xfrm>
          <a:prstGeom prst="rect">
            <a:avLst/>
          </a:prstGeom>
        </p:spPr>
      </p:pic>
      <p:sp>
        <p:nvSpPr>
          <p:cNvPr id="56" name="TextBox 1">
            <a:extLst>
              <a:ext uri="{FF2B5EF4-FFF2-40B4-BE49-F238E27FC236}">
                <a16:creationId xmlns:a16="http://schemas.microsoft.com/office/drawing/2014/main" id="{AB965BAE-8CA1-316A-41EA-F955F670CB61}"/>
              </a:ext>
            </a:extLst>
          </p:cNvPr>
          <p:cNvSpPr txBox="1"/>
          <p:nvPr/>
        </p:nvSpPr>
        <p:spPr>
          <a:xfrm>
            <a:off x="3541171" y="3143938"/>
            <a:ext cx="2450060" cy="477247"/>
          </a:xfrm>
          <a:prstGeom prst="rect">
            <a:avLst/>
          </a:prstGeom>
          <a:noFill/>
        </p:spPr>
        <p:txBody>
          <a:bodyPr rot="0" spcFirstLastPara="0" vert="horz" wrap="square" lIns="0" tIns="30480" rIns="0" bIns="3048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533"/>
              </a:spcAft>
              <a:buClr>
                <a:srgbClr val="01B15A"/>
              </a:buClr>
            </a:pPr>
            <a:r>
              <a:rPr lang="en-GB" sz="1400" b="1" kern="0" spc="-50">
                <a:solidFill>
                  <a:srgbClr val="9DE3B3"/>
                </a:solidFill>
                <a:latin typeface="Inter"/>
                <a:ea typeface="Inter"/>
              </a:rPr>
              <a:t>Foundational layer</a:t>
            </a:r>
            <a:br>
              <a:rPr lang="en-GB" sz="1400" b="1" kern="0" spc="-50">
                <a:solidFill>
                  <a:srgbClr val="9DE3B3"/>
                </a:solidFill>
                <a:latin typeface="Inter"/>
                <a:ea typeface="Inter"/>
              </a:rPr>
            </a:br>
            <a:r>
              <a:rPr lang="en-GB" sz="1050" b="1" kern="0" spc="-50">
                <a:solidFill>
                  <a:srgbClr val="9DE3B3"/>
                </a:solidFill>
                <a:latin typeface="Inter"/>
                <a:ea typeface="Inter"/>
              </a:rPr>
              <a:t>Regulatory framework and credibility</a:t>
            </a:r>
            <a:endParaRPr lang="en-US" sz="105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6ECD79D-DF74-2D1A-E84A-1AE2DFE9FED7}"/>
              </a:ext>
            </a:extLst>
          </p:cNvPr>
          <p:cNvSpPr/>
          <p:nvPr/>
        </p:nvSpPr>
        <p:spPr>
          <a:xfrm>
            <a:off x="6100089" y="2971630"/>
            <a:ext cx="2830420" cy="824808"/>
          </a:xfrm>
          <a:prstGeom prst="roundRect">
            <a:avLst>
              <a:gd name="adj" fmla="val 13762"/>
            </a:avLst>
          </a:prstGeom>
          <a:solidFill>
            <a:srgbClr val="9DE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00" tIns="45720" rIns="91440" bIns="45720" rtlCol="0" anchor="t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sz="800" b="1">
                <a:latin typeface="Inter"/>
                <a:ea typeface="Inter"/>
              </a:rPr>
              <a:t>GLOBAL SET OF LICENSES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B025E6F-944C-F779-D128-04333FE2E09F}"/>
              </a:ext>
            </a:extLst>
          </p:cNvPr>
          <p:cNvSpPr/>
          <p:nvPr/>
        </p:nvSpPr>
        <p:spPr>
          <a:xfrm>
            <a:off x="9016448" y="2965901"/>
            <a:ext cx="2893442" cy="813350"/>
          </a:xfrm>
          <a:prstGeom prst="roundRect">
            <a:avLst>
              <a:gd name="adj" fmla="val 11930"/>
            </a:avLst>
          </a:prstGeom>
          <a:solidFill>
            <a:srgbClr val="9DE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00" tIns="45720" rIns="91440" bIns="45720" rtlCol="0" anchor="t"/>
          <a:lstStyle>
            <a:defPPr>
              <a:defRPr lang="en-GB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sz="800" b="1">
                <a:latin typeface="Inter"/>
                <a:ea typeface="Inter"/>
              </a:rPr>
              <a:t>COMPLIANCE-FIRST</a:t>
            </a:r>
          </a:p>
          <a:p>
            <a:pPr>
              <a:lnSpc>
                <a:spcPts val="1500"/>
              </a:lnSpc>
            </a:pPr>
            <a:r>
              <a:rPr lang="en-GB" sz="900">
                <a:latin typeface="Inter"/>
                <a:ea typeface="Inter"/>
              </a:rPr>
              <a:t>Global AML/KYC frameworks, Multi-jurisdictional regulatory oversight, Enterprise-grade risk &amp; security systems</a:t>
            </a:r>
            <a:endParaRPr lang="en-GB">
              <a:cs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879886-148B-7501-81B1-B075F8E0FA73}"/>
              </a:ext>
            </a:extLst>
          </p:cNvPr>
          <p:cNvGrpSpPr/>
          <p:nvPr/>
        </p:nvGrpSpPr>
        <p:grpSpPr>
          <a:xfrm>
            <a:off x="6444203" y="3331025"/>
            <a:ext cx="2136480" cy="311922"/>
            <a:chOff x="4141008" y="5273266"/>
            <a:chExt cx="1644934" cy="24015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D8C6A28-867A-7AA9-8859-7478D7D19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569942" y="5279305"/>
              <a:ext cx="216000" cy="216000"/>
            </a:xfrm>
            <a:prstGeom prst="rect">
              <a:avLst/>
            </a:prstGeom>
          </p:spPr>
        </p:pic>
        <p:pic>
          <p:nvPicPr>
            <p:cNvPr id="61" name="Picture 60" descr="A flag in a circle with Great Britain in the background&#10;&#10;Description automatically generated">
              <a:extLst>
                <a:ext uri="{FF2B5EF4-FFF2-40B4-BE49-F238E27FC236}">
                  <a16:creationId xmlns:a16="http://schemas.microsoft.com/office/drawing/2014/main" id="{50E0CF55-C942-F7ED-D0BC-6F7796B6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41008" y="5291386"/>
              <a:ext cx="216000" cy="216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D372FD1-12C2-46D1-B480-1206C12A1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92202" y="5285347"/>
              <a:ext cx="216000" cy="216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A44A994-8988-61D4-3947-160E02E8A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218749" y="5285344"/>
              <a:ext cx="216000" cy="216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09EE094-1829-1559-2E61-5AF98E3EE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843396" y="5273266"/>
              <a:ext cx="240158" cy="240158"/>
            </a:xfrm>
            <a:prstGeom prst="rect">
              <a:avLst/>
            </a:prstGeom>
          </p:spPr>
        </p:pic>
      </p:grpSp>
      <p:sp>
        <p:nvSpPr>
          <p:cNvPr id="66" name="Object 5">
            <a:extLst>
              <a:ext uri="{FF2B5EF4-FFF2-40B4-BE49-F238E27FC236}">
                <a16:creationId xmlns:a16="http://schemas.microsoft.com/office/drawing/2014/main" id="{008AB106-2488-B8A7-AF70-1C91E402701B}"/>
              </a:ext>
            </a:extLst>
          </p:cNvPr>
          <p:cNvSpPr/>
          <p:nvPr/>
        </p:nvSpPr>
        <p:spPr>
          <a:xfrm>
            <a:off x="3539539" y="4214538"/>
            <a:ext cx="4647544" cy="15505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143"/>
              </a:lnSpc>
              <a:buNone/>
            </a:pPr>
            <a:r>
              <a:rPr lang="en-US" sz="2000">
                <a:solidFill>
                  <a:srgbClr val="9DE3B3"/>
                </a:solidFill>
                <a:latin typeface="Inter"/>
                <a:ea typeface="Inter"/>
                <a:cs typeface="Inter" pitchFamily="34" charset="-120"/>
              </a:rPr>
              <a:t>Stablecoin Capabilities</a:t>
            </a:r>
            <a:endParaRPr lang="en-US" sz="2000">
              <a:solidFill>
                <a:srgbClr val="9DE3B3"/>
              </a:solidFill>
              <a:latin typeface="Inter"/>
              <a:ea typeface="Inter"/>
            </a:endParaRPr>
          </a:p>
          <a:p>
            <a:pPr>
              <a:lnSpc>
                <a:spcPct val="150000"/>
              </a:lnSpc>
            </a:pP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✓  </a:t>
            </a: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Real-world stablecoin spending via card &amp; wallet</a:t>
            </a:r>
            <a:endParaRPr lang="en-US" sz="2700">
              <a:solidFill>
                <a:srgbClr val="FFFFFF">
                  <a:alpha val="80000"/>
                </a:srgbClr>
              </a:solidFill>
              <a:latin typeface="Inter"/>
              <a:ea typeface="Inter"/>
              <a:cs typeface="Inter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sz="90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✓  </a:t>
            </a:r>
            <a:r>
              <a:rPr lang="en-US" sz="1400" err="1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Wirex</a:t>
            </a: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Pay platform links stablecoins to</a:t>
            </a:r>
            <a:br>
              <a:rPr lang="en-US" sz="1400">
                <a:latin typeface="Inter"/>
                <a:ea typeface="Inter"/>
                <a:cs typeface="Inter" pitchFamily="34" charset="-120"/>
              </a:rPr>
            </a:b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Visa/Mastercard rails</a:t>
            </a:r>
            <a:endParaRPr lang="en-US" sz="2700">
              <a:solidFill>
                <a:srgbClr val="FFFFFF">
                  <a:alpha val="80000"/>
                </a:srgbClr>
              </a:solidFill>
              <a:latin typeface="Inter"/>
              <a:ea typeface="Inter"/>
              <a:cs typeface="Inter" pitchFamily="34" charset="-120"/>
            </a:endParaRPr>
          </a:p>
        </p:txBody>
      </p:sp>
      <p:pic>
        <p:nvPicPr>
          <p:cNvPr id="67" name="Picture 66" descr="A map of europe with green countries/regions&#10;&#10;AI-generated content may be incorrect.">
            <a:extLst>
              <a:ext uri="{FF2B5EF4-FFF2-40B4-BE49-F238E27FC236}">
                <a16:creationId xmlns:a16="http://schemas.microsoft.com/office/drawing/2014/main" id="{1F5B4BF8-F9F0-3C37-F687-8EEE378000DE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65000"/>
          </a:blip>
          <a:stretch>
            <a:fillRect/>
          </a:stretch>
        </p:blipFill>
        <p:spPr>
          <a:xfrm>
            <a:off x="9155657" y="3780438"/>
            <a:ext cx="3030813" cy="3042271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46C13A0-C9E5-E97F-23C9-F99FDF93D44F}"/>
              </a:ext>
            </a:extLst>
          </p:cNvPr>
          <p:cNvSpPr/>
          <p:nvPr/>
        </p:nvSpPr>
        <p:spPr>
          <a:xfrm>
            <a:off x="8426679" y="5901561"/>
            <a:ext cx="1570567" cy="427566"/>
          </a:xfrm>
          <a:prstGeom prst="roundRect">
            <a:avLst/>
          </a:prstGeom>
          <a:solidFill>
            <a:srgbClr val="9DE3B3"/>
          </a:solidFill>
          <a:ln>
            <a:solidFill>
              <a:srgbClr val="82CA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Inter"/>
                <a:ea typeface="Inter"/>
                <a:cs typeface="Arial"/>
              </a:rPr>
              <a:t>Top 2 in Market: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Inter"/>
                <a:ea typeface="Inter"/>
                <a:cs typeface="Arial"/>
              </a:rPr>
              <a:t>ITALY</a:t>
            </a:r>
          </a:p>
        </p:txBody>
      </p:sp>
      <p:pic>
        <p:nvPicPr>
          <p:cNvPr id="71" name="Object 6" descr="A black and white logo&#10;&#10;AI-generated content may be incorrect.">
            <a:extLst>
              <a:ext uri="{FF2B5EF4-FFF2-40B4-BE49-F238E27FC236}">
                <a16:creationId xmlns:a16="http://schemas.microsoft.com/office/drawing/2014/main" id="{072A82F9-1839-D5B1-0B6F-77907498184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0691" y="220786"/>
            <a:ext cx="1423804" cy="6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2002428"/>
            <a:ext cx="3142464" cy="5542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365"/>
              </a:lnSpc>
              <a:buNone/>
            </a:pPr>
            <a:r>
              <a:rPr lang="en-US" sz="3750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Stablecoins:</a:t>
            </a:r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476131" y="2634492"/>
            <a:ext cx="2823144" cy="2216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365"/>
              </a:lnSpc>
              <a:spcBef>
                <a:spcPts val="601"/>
              </a:spcBef>
              <a:buNone/>
            </a:pPr>
            <a:r>
              <a:rPr lang="en-US" sz="3750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Bridge to Europe's Web3 Future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737616" y="928267"/>
            <a:ext cx="1218341" cy="1266297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548" y="1303482"/>
            <a:ext cx="676106" cy="523744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4180747" y="2465019"/>
            <a:ext cx="2367323" cy="7981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96"/>
              </a:lnSpc>
              <a:buNone/>
            </a:pPr>
            <a:r>
              <a:rPr lang="en-US" sz="180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stablecoins Enable Web3 Adoption</a:t>
            </a:r>
            <a:endParaRPr lang="en-US"/>
          </a:p>
        </p:txBody>
      </p:sp>
      <p:sp>
        <p:nvSpPr>
          <p:cNvPr id="8" name="Object 7"/>
          <p:cNvSpPr/>
          <p:nvPr/>
        </p:nvSpPr>
        <p:spPr>
          <a:xfrm>
            <a:off x="4279783" y="3533588"/>
            <a:ext cx="2367323" cy="22098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570" indent="-242570" algn="l">
              <a:lnSpc>
                <a:spcPts val="1746"/>
              </a:lnSpc>
              <a:spcBef>
                <a:spcPts val="763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Provide price-stable digital value for daily use</a:t>
            </a:r>
            <a:endParaRPr lang="en-US">
              <a:latin typeface="Inter"/>
              <a:ea typeface="Inter"/>
            </a:endParaRPr>
          </a:p>
          <a:p>
            <a:pPr marL="242570" indent="-242570" algn="l">
              <a:lnSpc>
                <a:spcPts val="1746"/>
              </a:lnSpc>
              <a:spcBef>
                <a:spcPts val="828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Enable instant, low-cost settlements across borders</a:t>
            </a:r>
          </a:p>
          <a:p>
            <a:pPr marL="242570" indent="-242570" algn="l">
              <a:lnSpc>
                <a:spcPts val="1746"/>
              </a:lnSpc>
              <a:spcBef>
                <a:spcPts val="828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tokenized assets, and programmable money</a:t>
            </a:r>
            <a:endParaRPr lang="en-US" sz="1400">
              <a:latin typeface="Inter"/>
              <a:ea typeface="Inter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7320791" y="935924"/>
            <a:ext cx="1288604" cy="1266297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Object 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0578" y="1170166"/>
            <a:ext cx="636843" cy="657060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6867713" y="2465019"/>
            <a:ext cx="2262574" cy="5320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96"/>
              </a:lnSpc>
              <a:buNone/>
            </a:pPr>
            <a:r>
              <a:rPr lang="en-US" sz="180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European Opportunity</a:t>
            </a:r>
            <a:endParaRPr lang="en-US"/>
          </a:p>
        </p:txBody>
      </p:sp>
      <p:sp>
        <p:nvSpPr>
          <p:cNvPr id="12" name="Object 11"/>
          <p:cNvSpPr/>
          <p:nvPr/>
        </p:nvSpPr>
        <p:spPr>
          <a:xfrm>
            <a:off x="6980087" y="3528799"/>
            <a:ext cx="2262574" cy="24315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570" indent="-242570" algn="l">
              <a:lnSpc>
                <a:spcPts val="1746"/>
              </a:lnSpc>
              <a:spcBef>
                <a:spcPts val="763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Euro-backed stablecoins =&lt;1% of global supply (vs. 70% USD-backed)</a:t>
            </a:r>
            <a:endParaRPr lang="en-US">
              <a:latin typeface="Inter"/>
              <a:ea typeface="Inter"/>
            </a:endParaRPr>
          </a:p>
          <a:p>
            <a:pPr marL="242570" indent="-242570" algn="l">
              <a:lnSpc>
                <a:spcPts val="1746"/>
              </a:lnSpc>
              <a:spcBef>
                <a:spcPts val="828"/>
              </a:spcBef>
              <a:buSzPct val="100000"/>
              <a:buChar char="•"/>
            </a:pPr>
            <a:r>
              <a:rPr lang="en-US" sz="1400" err="1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MiCAR</a:t>
            </a: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offers path to close EU's euro-stablecoin gap</a:t>
            </a:r>
          </a:p>
          <a:p>
            <a:pPr marL="242570" indent="-242570" algn="l">
              <a:lnSpc>
                <a:spcPts val="1746"/>
              </a:lnSpc>
              <a:spcBef>
                <a:spcPts val="828"/>
              </a:spcBef>
              <a:buSzPct val="100000"/>
              <a:buChar char="•"/>
            </a:pPr>
            <a:r>
              <a:rPr lang="en-US" sz="1400" err="1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Wirex</a:t>
            </a: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integrates euro-stablecoins into everyday payments</a:t>
            </a:r>
            <a:endParaRPr lang="en-US" sz="1400">
              <a:latin typeface="Inter"/>
              <a:ea typeface="Inter"/>
              <a:cs typeface="Arial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0059183" y="851158"/>
            <a:ext cx="1288604" cy="1266298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14" name="Object 1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2828" y="1132075"/>
            <a:ext cx="723719" cy="695151"/>
          </a:xfrm>
          <a:prstGeom prst="rect">
            <a:avLst/>
          </a:prstGeom>
        </p:spPr>
      </p:pic>
      <p:sp>
        <p:nvSpPr>
          <p:cNvPr id="15" name="Object 14"/>
          <p:cNvSpPr/>
          <p:nvPr/>
        </p:nvSpPr>
        <p:spPr>
          <a:xfrm>
            <a:off x="9455167" y="2465019"/>
            <a:ext cx="2356848" cy="2660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96"/>
              </a:lnSpc>
              <a:buNone/>
            </a:pPr>
            <a:r>
              <a:rPr lang="en-US" sz="180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Steps</a:t>
            </a:r>
            <a:endParaRPr lang="en-US"/>
          </a:p>
        </p:txBody>
      </p:sp>
      <p:sp>
        <p:nvSpPr>
          <p:cNvPr id="16" name="Object 15"/>
          <p:cNvSpPr/>
          <p:nvPr/>
        </p:nvSpPr>
        <p:spPr>
          <a:xfrm>
            <a:off x="9575642" y="3528799"/>
            <a:ext cx="2356848" cy="994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746"/>
              </a:lnSpc>
              <a:spcBef>
                <a:spcPts val="763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Enable bank-stablecoin interoperability</a:t>
            </a:r>
          </a:p>
          <a:p>
            <a:pPr marL="242900" indent="-242900" algn="l">
              <a:lnSpc>
                <a:spcPts val="1746"/>
              </a:lnSpc>
              <a:spcBef>
                <a:spcPts val="828"/>
              </a:spcBef>
              <a:buSzPct val="10000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Euro-backed liquidity pools</a:t>
            </a:r>
            <a:endParaRPr 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F427B-1E4E-D06B-67C7-CC64FB1E1EF4}"/>
              </a:ext>
            </a:extLst>
          </p:cNvPr>
          <p:cNvSpPr txBox="1"/>
          <p:nvPr/>
        </p:nvSpPr>
        <p:spPr>
          <a:xfrm>
            <a:off x="265458" y="6086689"/>
            <a:ext cx="581765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“Stablecoins bring digital money closer to people. Faster, fairer, and built for everyday life.”</a:t>
            </a:r>
            <a:br>
              <a:rPr lang="en-GB" sz="1100">
                <a:ea typeface="+mn-lt"/>
                <a:cs typeface="+mn-lt"/>
              </a:rPr>
            </a:br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 - </a:t>
            </a:r>
            <a:r>
              <a:rPr lang="en-GB" sz="1100" i="1">
                <a:solidFill>
                  <a:schemeClr val="bg1"/>
                </a:solidFill>
                <a:ea typeface="+mn-lt"/>
                <a:cs typeface="+mn-lt"/>
              </a:rPr>
              <a:t>Dmitry </a:t>
            </a:r>
            <a:r>
              <a:rPr lang="en-GB" sz="1100" i="1" err="1">
                <a:solidFill>
                  <a:schemeClr val="bg1"/>
                </a:solidFill>
                <a:ea typeface="+mn-lt"/>
                <a:cs typeface="+mn-lt"/>
              </a:rPr>
              <a:t>Lazarichev</a:t>
            </a:r>
            <a:r>
              <a:rPr lang="en-GB" sz="1100" i="1">
                <a:solidFill>
                  <a:schemeClr val="bg1"/>
                </a:solidFill>
                <a:ea typeface="+mn-lt"/>
                <a:cs typeface="+mn-lt"/>
              </a:rPr>
              <a:t>, Co-Founder &amp; CEO, </a:t>
            </a:r>
            <a:r>
              <a:rPr lang="en-GB" sz="1100" i="1" err="1">
                <a:solidFill>
                  <a:schemeClr val="bg1"/>
                </a:solidFill>
                <a:ea typeface="+mn-lt"/>
                <a:cs typeface="+mn-lt"/>
              </a:rPr>
              <a:t>Wirex</a:t>
            </a:r>
            <a:endParaRPr lang="en-US" i="1" err="1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2" name="Object 6" descr="A black and white logo&#10;&#10;AI-generated content may be incorrect.">
            <a:extLst>
              <a:ext uri="{FF2B5EF4-FFF2-40B4-BE49-F238E27FC236}">
                <a16:creationId xmlns:a16="http://schemas.microsoft.com/office/drawing/2014/main" id="{EF3C8E00-E05E-F3D8-2078-09F2ECF91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691" y="220786"/>
            <a:ext cx="1423804" cy="666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23214" y="1332758"/>
            <a:ext cx="5360305" cy="2216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365"/>
              </a:lnSpc>
              <a:buNone/>
            </a:pPr>
            <a:r>
              <a:rPr lang="en-US" sz="3200" b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Europe's Stablecoin Moment: From regulation to real-world adoption</a:t>
            </a:r>
            <a:endParaRPr lang="en-US" sz="3200">
              <a:latin typeface="Inter"/>
              <a:ea typeface="Inter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45911" y="3144722"/>
            <a:ext cx="5203435" cy="48878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3"/>
              </a:lnSpc>
              <a:spcBef>
                <a:spcPts val="995"/>
              </a:spcBef>
              <a:buNone/>
            </a:pPr>
            <a:r>
              <a:rPr lang="en-US" sz="1600" dirty="0">
                <a:solidFill>
                  <a:srgbClr val="9DE3B3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Key insights from </a:t>
            </a:r>
            <a:r>
              <a:rPr lang="en-US" sz="1600" err="1">
                <a:solidFill>
                  <a:srgbClr val="9DE3B3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Wirex's</a:t>
            </a:r>
            <a:r>
              <a:rPr lang="en-US" sz="1600" dirty="0">
                <a:solidFill>
                  <a:srgbClr val="9DE3B3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2025 whitepaper:</a:t>
            </a:r>
            <a:endParaRPr lang="en-US" sz="1600" dirty="0">
              <a:solidFill>
                <a:srgbClr val="9DE3B3">
                  <a:alpha val="80000"/>
                </a:srgbClr>
              </a:solidFill>
              <a:latin typeface="Inter"/>
              <a:ea typeface="Inter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24744" y="3552447"/>
            <a:ext cx="4944144" cy="5542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183"/>
              </a:lnSpc>
              <a:spcBef>
                <a:spcPts val="1403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 Euro denominated stablecoins represent &lt;1% of global market</a:t>
            </a:r>
            <a:endParaRPr lang="en-US" sz="1400">
              <a:latin typeface="Inter"/>
              <a:ea typeface="Inter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24744" y="4164631"/>
            <a:ext cx="4944144" cy="5542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183"/>
              </a:lnSpc>
              <a:spcBef>
                <a:spcPts val="1403"/>
              </a:spcBef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MiCAR</a:t>
            </a: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: EU= first region with comprehensive stablecoin regulation</a:t>
            </a:r>
            <a:endParaRPr lang="en-US" sz="1400">
              <a:latin typeface="Inter"/>
              <a:ea typeface="Inter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744" y="4775046"/>
            <a:ext cx="4944144" cy="5542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183"/>
              </a:lnSpc>
              <a:spcBef>
                <a:spcPts val="1403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>
                    <a:alpha val="80000"/>
                  </a:srgbClr>
                </a:solidFill>
                <a:latin typeface="Inter"/>
                <a:ea typeface="Inter"/>
                <a:cs typeface="Inter" pitchFamily="34" charset="-120"/>
              </a:rPr>
              <a:t>Public-private collaboration critical for EU digital competitiveness</a:t>
            </a:r>
            <a:endParaRPr lang="en-US" sz="1400">
              <a:latin typeface="Inter"/>
              <a:ea typeface="Inter"/>
            </a:endParaRPr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608" y="2089834"/>
            <a:ext cx="742764" cy="74276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608" y="3645353"/>
            <a:ext cx="742764" cy="74276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0088" y="3645353"/>
            <a:ext cx="742764" cy="74276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0088" y="2089834"/>
            <a:ext cx="742764" cy="742764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8484653" y="1700335"/>
            <a:ext cx="666583" cy="666583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Object 1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04677" y="1881275"/>
            <a:ext cx="228543" cy="314246"/>
          </a:xfrm>
          <a:prstGeom prst="rect">
            <a:avLst/>
          </a:prstGeom>
        </p:spPr>
      </p:pic>
      <p:sp>
        <p:nvSpPr>
          <p:cNvPr id="14" name="Object 13"/>
          <p:cNvSpPr/>
          <p:nvPr/>
        </p:nvSpPr>
        <p:spPr>
          <a:xfrm>
            <a:off x="8137078" y="1311916"/>
            <a:ext cx="1361734" cy="299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7"/>
              </a:lnSpc>
              <a:buNone/>
            </a:pPr>
            <a:r>
              <a:rPr lang="en-US" sz="2025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Innovation</a:t>
            </a:r>
            <a:endParaRPr lang="en-US"/>
          </a:p>
        </p:txBody>
      </p:sp>
      <p:sp>
        <p:nvSpPr>
          <p:cNvPr id="15" name="Object 14"/>
          <p:cNvSpPr/>
          <p:nvPr/>
        </p:nvSpPr>
        <p:spPr>
          <a:xfrm>
            <a:off x="9688717" y="2904399"/>
            <a:ext cx="666583" cy="666583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69637" y="3077554"/>
            <a:ext cx="304724" cy="323769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10498140" y="3087337"/>
            <a:ext cx="1336120" cy="299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7"/>
              </a:lnSpc>
              <a:buNone/>
            </a:pPr>
            <a:r>
              <a:rPr lang="en-US" sz="2025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Adoption</a:t>
            </a:r>
            <a:endParaRPr lang="en-US"/>
          </a:p>
        </p:txBody>
      </p:sp>
      <p:sp>
        <p:nvSpPr>
          <p:cNvPr id="18" name="Object 17"/>
          <p:cNvSpPr/>
          <p:nvPr/>
        </p:nvSpPr>
        <p:spPr>
          <a:xfrm>
            <a:off x="8484653" y="4108463"/>
            <a:ext cx="666583" cy="666583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19" name="Object 18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8280" y="4269855"/>
            <a:ext cx="371382" cy="352337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7712845" y="4862758"/>
            <a:ext cx="2210200" cy="299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7"/>
              </a:lnSpc>
              <a:buNone/>
            </a:pPr>
            <a:r>
              <a:rPr lang="en-US" sz="2025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Competitiveness</a:t>
            </a:r>
            <a:endParaRPr lang="en-US"/>
          </a:p>
        </p:txBody>
      </p:sp>
      <p:sp>
        <p:nvSpPr>
          <p:cNvPr id="21" name="Object 20"/>
          <p:cNvSpPr/>
          <p:nvPr/>
        </p:nvSpPr>
        <p:spPr>
          <a:xfrm>
            <a:off x="7280589" y="2904399"/>
            <a:ext cx="666583" cy="666583"/>
          </a:xfrm>
          <a:prstGeom prst="ellipse">
            <a:avLst/>
          </a:prstGeom>
          <a:solidFill>
            <a:srgbClr val="B4F6CB"/>
          </a:solidFill>
        </p:spPr>
        <p:txBody>
          <a:bodyPr/>
          <a:lstStyle/>
          <a:p>
            <a:endParaRPr lang="en-US"/>
          </a:p>
        </p:txBody>
      </p:sp>
      <p:pic>
        <p:nvPicPr>
          <p:cNvPr id="22" name="Object 21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96682" y="3077554"/>
            <a:ext cx="238065" cy="380905"/>
          </a:xfrm>
          <a:prstGeom prst="rect">
            <a:avLst/>
          </a:prstGeom>
        </p:spPr>
      </p:pic>
      <p:sp>
        <p:nvSpPr>
          <p:cNvPr id="23" name="Object 22"/>
          <p:cNvSpPr/>
          <p:nvPr/>
        </p:nvSpPr>
        <p:spPr>
          <a:xfrm>
            <a:off x="5636368" y="3087337"/>
            <a:ext cx="1548968" cy="299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2357"/>
              </a:lnSpc>
              <a:buNone/>
            </a:pPr>
            <a:r>
              <a:rPr lang="en-US" sz="2025" b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Regulation</a:t>
            </a:r>
            <a:endParaRPr lang="en-US"/>
          </a:p>
        </p:txBody>
      </p:sp>
      <p:pic>
        <p:nvPicPr>
          <p:cNvPr id="24" name="Object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31857" y="5856411"/>
            <a:ext cx="1423804" cy="666583"/>
          </a:xfrm>
          <a:prstGeom prst="rect">
            <a:avLst/>
          </a:prstGeom>
        </p:spPr>
      </p:pic>
      <p:pic>
        <p:nvPicPr>
          <p:cNvPr id="26" name="Object 6" descr="A black and white logo&#10;&#10;AI-generated content may be incorrect.">
            <a:extLst>
              <a:ext uri="{FF2B5EF4-FFF2-40B4-BE49-F238E27FC236}">
                <a16:creationId xmlns:a16="http://schemas.microsoft.com/office/drawing/2014/main" id="{34F62C8F-6A95-8D8C-3E16-C789043C68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691" y="220786"/>
            <a:ext cx="1423804" cy="6665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D3832C-D0FE-E785-7290-FBD4D27BE79D}"/>
              </a:ext>
            </a:extLst>
          </p:cNvPr>
          <p:cNvSpPr txBox="1"/>
          <p:nvPr/>
        </p:nvSpPr>
        <p:spPr>
          <a:xfrm>
            <a:off x="260167" y="6086689"/>
            <a:ext cx="823594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"Europe’s </a:t>
            </a:r>
            <a:r>
              <a:rPr lang="en-GB" sz="1100" err="1">
                <a:solidFill>
                  <a:schemeClr val="bg1"/>
                </a:solidFill>
                <a:ea typeface="+mn-lt"/>
                <a:cs typeface="+mn-lt"/>
              </a:rPr>
              <a:t>MiCAR</a:t>
            </a:r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 framework marks the first time regulation has actively created the conditions for innovation, not restrained it.”</a:t>
            </a:r>
            <a:br>
              <a:rPr lang="en-GB" sz="11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GB" sz="1100">
                <a:solidFill>
                  <a:schemeClr val="bg1"/>
                </a:solidFill>
                <a:ea typeface="+mn-lt"/>
                <a:cs typeface="+mn-lt"/>
              </a:rPr>
              <a:t> - </a:t>
            </a:r>
            <a:r>
              <a:rPr lang="en-GB" sz="1100" i="1" err="1">
                <a:solidFill>
                  <a:schemeClr val="bg1"/>
                </a:solidFill>
                <a:ea typeface="+mn-lt"/>
                <a:cs typeface="+mn-lt"/>
              </a:rPr>
              <a:t>Wirex</a:t>
            </a:r>
            <a:r>
              <a:rPr lang="en-GB" sz="1100" i="1">
                <a:solidFill>
                  <a:schemeClr val="bg1"/>
                </a:solidFill>
                <a:ea typeface="+mn-lt"/>
                <a:cs typeface="+mn-lt"/>
              </a:rPr>
              <a:t> Whitepaper, 2025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59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 Light</vt:lpstr>
      <vt:lpstr>Inter</vt:lpstr>
      <vt:lpstr>Calibri</vt:lpstr>
      <vt:lpstr>Office Theme</vt:lpstr>
      <vt:lpstr>Tema di Office</vt:lpstr>
      <vt:lpstr> </vt:lpstr>
      <vt:lpstr>Presentazione standard di PowerPoint</vt:lpstr>
      <vt:lpstr>Presentazione standard di PowerPoint</vt:lpstr>
      <vt:lpstr>Presentazione standard di PowerPoint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Presentation</dc:title>
  <dc:subject>Prototyping Presentation</dc:subject>
  <dc:creator>Alxndra P</dc:creator>
  <cp:lastModifiedBy>octopus</cp:lastModifiedBy>
  <cp:revision>16</cp:revision>
  <dcterms:created xsi:type="dcterms:W3CDTF">2025-10-17T15:58:19Z</dcterms:created>
  <dcterms:modified xsi:type="dcterms:W3CDTF">2025-10-30T12:36:45Z</dcterms:modified>
</cp:coreProperties>
</file>